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文層級一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內文層級一…"/>
          <p:cNvSpPr txBox="1"/>
          <p:nvPr>
            <p:ph type="body" sz="quarter" idx="1" hasCustomPrompt="1"/>
          </p:nvPr>
        </p:nvSpPr>
        <p:spPr>
          <a:xfrm>
            <a:off x="2430022" y="10675453"/>
            <a:ext cx="20200057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出處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內文層級一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3"/>
          </a:xfrm>
          <a:prstGeom prst="rect">
            <a:avLst/>
          </a:prstGeom>
        </p:spPr>
        <p:txBody>
          <a:bodyPr numCol="1" spcCol="38100"/>
          <a:lstStyle>
            <a:lvl1pPr marL="131850" indent="37172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「著名的引言」</a:t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影像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影像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影像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內文層級一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00"/>
            </a:lvl1pPr>
            <a:lvl2pPr marL="990600" indent="-381000" defTabSz="701675">
              <a:lnSpc>
                <a:spcPct val="100000"/>
              </a:lnSpc>
              <a:spcBef>
                <a:spcPts val="0"/>
              </a:spcBef>
              <a:defRPr b="1" sz="3000"/>
            </a:lvl2pPr>
            <a:lvl3pPr marL="1600200" indent="-381000" defTabSz="701675">
              <a:lnSpc>
                <a:spcPct val="100000"/>
              </a:lnSpc>
              <a:spcBef>
                <a:spcPts val="0"/>
              </a:spcBef>
              <a:defRPr b="1" sz="3000"/>
            </a:lvl3pPr>
            <a:lvl4pPr marL="2209800" indent="-381000" defTabSz="701675">
              <a:lnSpc>
                <a:spcPct val="100000"/>
              </a:lnSpc>
              <a:spcBef>
                <a:spcPts val="0"/>
              </a:spcBef>
              <a:defRPr b="1" sz="3000"/>
            </a:lvl4pPr>
            <a:lvl5pPr marL="2819400" indent="-381000" defTabSz="701675">
              <a:lnSpc>
                <a:spcPct val="100000"/>
              </a:lnSpc>
              <a:spcBef>
                <a:spcPts val="0"/>
              </a:spcBef>
              <a:defRPr b="1" sz="3000"/>
            </a:lvl5pPr>
          </a:lstStyle>
          <a:p>
            <a:pPr/>
            <a:r>
              <a:t>作者和日期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內文層級一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簡報子標題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內文層級一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幻燈片項目符號文字</a:t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內文層級一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/>
            </a:lvl1pPr>
            <a:lvl2pPr defTabSz="726440">
              <a:lnSpc>
                <a:spcPct val="100000"/>
              </a:lnSpc>
              <a:spcBef>
                <a:spcPts val="0"/>
              </a:spcBef>
              <a:defRPr b="1"/>
            </a:lvl2pPr>
            <a:lvl3pPr defTabSz="726440">
              <a:lnSpc>
                <a:spcPct val="100000"/>
              </a:lnSpc>
              <a:spcBef>
                <a:spcPts val="0"/>
              </a:spcBef>
              <a:defRPr b="1"/>
            </a:lvl3pPr>
            <a:lvl4pPr defTabSz="726440">
              <a:lnSpc>
                <a:spcPct val="100000"/>
              </a:lnSpc>
              <a:spcBef>
                <a:spcPts val="0"/>
              </a:spcBef>
              <a:defRPr b="1"/>
            </a:lvl4pPr>
            <a:lvl5pPr defTabSz="726440">
              <a:lnSpc>
                <a:spcPct val="100000"/>
              </a:lnSpc>
              <a:spcBef>
                <a:spcPts val="0"/>
              </a:spcBef>
              <a:defRPr b="1"/>
            </a:lvl5pPr>
          </a:lstStyle>
          <a:p>
            <a:pPr/>
            <a:r>
              <a:t>議程副標題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內文層級一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議程主題</a:t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anielSWolf/rhubarb-lip-sync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sdb7b78/text_to_animation" TargetMode="Externa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oud.google.com/text-to-speech/docs/libraries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anielSWolf/rhubarb-lip-sync/releases" TargetMode="External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-to-Animation User Guide"/>
          <p:cNvSpPr txBox="1"/>
          <p:nvPr>
            <p:ph type="title"/>
          </p:nvPr>
        </p:nvSpPr>
        <p:spPr>
          <a:xfrm>
            <a:off x="1206494" y="2574989"/>
            <a:ext cx="21971008" cy="4648204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Text-to-Animation User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將'res'資料夾和'rhubarb.exe'(或'rhubarb')放入'text_to_animation'"/>
          <p:cNvSpPr txBox="1"/>
          <p:nvPr>
            <p:ph type="body" sz="quarter" idx="1"/>
          </p:nvPr>
        </p:nvSpPr>
        <p:spPr>
          <a:xfrm>
            <a:off x="1206500" y="2372960"/>
            <a:ext cx="21971000" cy="934779"/>
          </a:xfrm>
          <a:prstGeom prst="rect">
            <a:avLst/>
          </a:prstGeom>
        </p:spPr>
        <p:txBody>
          <a:bodyPr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lvl1pPr>
          </a:lstStyle>
          <a:p>
            <a:pPr/>
            <a:r>
              <a:t>Put folder ‘res' and ‘rhubarb.exe’(or'rhubarb') to ‘text_to_animation'.</a:t>
            </a:r>
          </a:p>
        </p:txBody>
      </p:sp>
      <p:pic>
        <p:nvPicPr>
          <p:cNvPr id="199" name="截圖 2021-11-19 下午6.19.14.png" descr="截圖 2021-11-19 下午6.1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58" y="4305839"/>
            <a:ext cx="17997683" cy="814134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箭頭"/>
          <p:cNvSpPr/>
          <p:nvPr/>
        </p:nvSpPr>
        <p:spPr>
          <a:xfrm>
            <a:off x="6716190" y="9604974"/>
            <a:ext cx="1270004" cy="12700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箭頭"/>
          <p:cNvSpPr/>
          <p:nvPr/>
        </p:nvSpPr>
        <p:spPr>
          <a:xfrm>
            <a:off x="6716190" y="9178434"/>
            <a:ext cx="1270004" cy="12700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Rhubarb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Rhubarb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et up virtual environment"/>
          <p:cNvSpPr txBox="1"/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Set up virtual environment</a:t>
            </a:r>
          </a:p>
        </p:txBody>
      </p:sp>
      <p:pic>
        <p:nvPicPr>
          <p:cNvPr id="205" name="截圖 2021-11-19 下午6.24.57.png" descr="截圖 2021-11-19 下午6.2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8547" y="2906833"/>
            <a:ext cx="19486907" cy="790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stall Python package in virtual env"/>
          <p:cNvSpPr txBox="1"/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Install Python package in virtual env</a:t>
            </a:r>
          </a:p>
        </p:txBody>
      </p:sp>
      <p:sp>
        <p:nvSpPr>
          <p:cNvPr id="208" name="Command: 'pip3 install --upgrade google-cloud-texttospeech imageio'"/>
          <p:cNvSpPr txBox="1"/>
          <p:nvPr>
            <p:ph type="body" sz="quarter" idx="1"/>
          </p:nvPr>
        </p:nvSpPr>
        <p:spPr>
          <a:xfrm>
            <a:off x="1206500" y="2372960"/>
            <a:ext cx="21971000" cy="934779"/>
          </a:xfrm>
          <a:prstGeom prst="rect">
            <a:avLst/>
          </a:prstGeom>
        </p:spPr>
        <p:txBody>
          <a:bodyPr/>
          <a:lstStyle>
            <a:lvl1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lvl1pPr>
          </a:lstStyle>
          <a:p>
            <a:pPr/>
            <a:r>
              <a:t>Command: 'pip3 install --upgrade google-cloud-texttospeech imageio'</a:t>
            </a:r>
          </a:p>
        </p:txBody>
      </p:sp>
      <p:pic>
        <p:nvPicPr>
          <p:cNvPr id="209" name="截圖 2021-11-19 下午6.33.02.png" descr="截圖 2021-11-19 下午6.3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688" y="3571364"/>
            <a:ext cx="15220625" cy="961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線條"/>
          <p:cNvSpPr/>
          <p:nvPr/>
        </p:nvSpPr>
        <p:spPr>
          <a:xfrm>
            <a:off x="5549050" y="8981130"/>
            <a:ext cx="3421182" cy="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4" name="source…"/>
          <p:cNvGrpSpPr/>
          <p:nvPr/>
        </p:nvGrpSpPr>
        <p:grpSpPr>
          <a:xfrm>
            <a:off x="1390603" y="3906079"/>
            <a:ext cx="1983516" cy="1524008"/>
            <a:chOff x="0" y="0"/>
            <a:chExt cx="1983515" cy="1524006"/>
          </a:xfrm>
        </p:grpSpPr>
        <p:sp>
          <p:nvSpPr>
            <p:cNvPr id="212" name="矩形"/>
            <p:cNvSpPr/>
            <p:nvPr/>
          </p:nvSpPr>
          <p:spPr>
            <a:xfrm>
              <a:off x="0" y="-1"/>
              <a:ext cx="1983516" cy="1524008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3" name="source…"/>
            <p:cNvSpPr txBox="1"/>
            <p:nvPr/>
          </p:nvSpPr>
          <p:spPr>
            <a:xfrm>
              <a:off x="0" y="96269"/>
              <a:ext cx="1983516" cy="133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source</a:t>
              </a:r>
            </a:p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pptx</a:t>
              </a:r>
            </a:p>
          </p:txBody>
        </p:sp>
      </p:grpSp>
      <p:sp>
        <p:nvSpPr>
          <p:cNvPr id="215" name="使用流程"/>
          <p:cNvSpPr txBox="1"/>
          <p:nvPr>
            <p:ph type="title" idx="4294967295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/>
          <a:p>
            <a:pPr defTabSz="2145738">
              <a:defRPr spc="-200" sz="7400"/>
            </a:pPr>
            <a:r>
              <a:t>W</a:t>
            </a:r>
            <a:r>
              <a:rPr sz="7200"/>
              <a:t>orkflow</a:t>
            </a:r>
          </a:p>
        </p:txBody>
      </p:sp>
      <p:grpSp>
        <p:nvGrpSpPr>
          <p:cNvPr id="218" name="0_pptx_to_text.py"/>
          <p:cNvGrpSpPr/>
          <p:nvPr/>
        </p:nvGrpSpPr>
        <p:grpSpPr>
          <a:xfrm>
            <a:off x="4655581" y="3398082"/>
            <a:ext cx="3810008" cy="2540005"/>
            <a:chOff x="0" y="0"/>
            <a:chExt cx="3810006" cy="2540004"/>
          </a:xfrm>
        </p:grpSpPr>
        <p:sp>
          <p:nvSpPr>
            <p:cNvPr id="216" name="矩形"/>
            <p:cNvSpPr/>
            <p:nvPr/>
          </p:nvSpPr>
          <p:spPr>
            <a:xfrm>
              <a:off x="-1" y="-1"/>
              <a:ext cx="3810007" cy="2540005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7" name="0_pptx_to_text.py"/>
            <p:cNvSpPr txBox="1"/>
            <p:nvPr/>
          </p:nvSpPr>
          <p:spPr>
            <a:xfrm>
              <a:off x="-1" y="290452"/>
              <a:ext cx="3810007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0_pptx_to_text.py</a:t>
              </a:r>
            </a:p>
          </p:txBody>
        </p:sp>
      </p:grpSp>
      <p:grpSp>
        <p:nvGrpSpPr>
          <p:cNvPr id="221" name="1_text_to_wav.py"/>
          <p:cNvGrpSpPr/>
          <p:nvPr/>
        </p:nvGrpSpPr>
        <p:grpSpPr>
          <a:xfrm>
            <a:off x="13345686" y="3398082"/>
            <a:ext cx="3810008" cy="2540005"/>
            <a:chOff x="0" y="0"/>
            <a:chExt cx="3810006" cy="2540004"/>
          </a:xfrm>
        </p:grpSpPr>
        <p:sp>
          <p:nvSpPr>
            <p:cNvPr id="219" name="矩形"/>
            <p:cNvSpPr/>
            <p:nvPr/>
          </p:nvSpPr>
          <p:spPr>
            <a:xfrm>
              <a:off x="-1" y="-1"/>
              <a:ext cx="3810008" cy="2540005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0" name="1_text_to_wav.py"/>
            <p:cNvSpPr txBox="1"/>
            <p:nvPr/>
          </p:nvSpPr>
          <p:spPr>
            <a:xfrm>
              <a:off x="-1" y="290452"/>
              <a:ext cx="3810008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1_text_to_wav.py</a:t>
              </a:r>
            </a:p>
          </p:txBody>
        </p:sp>
      </p:grpSp>
      <p:grpSp>
        <p:nvGrpSpPr>
          <p:cNvPr id="224" name="Wav"/>
          <p:cNvGrpSpPr/>
          <p:nvPr/>
        </p:nvGrpSpPr>
        <p:grpSpPr>
          <a:xfrm>
            <a:off x="19138602" y="3906079"/>
            <a:ext cx="2051752" cy="1524008"/>
            <a:chOff x="0" y="0"/>
            <a:chExt cx="2051751" cy="1524006"/>
          </a:xfrm>
        </p:grpSpPr>
        <p:sp>
          <p:nvSpPr>
            <p:cNvPr id="222" name="矩形"/>
            <p:cNvSpPr/>
            <p:nvPr/>
          </p:nvSpPr>
          <p:spPr>
            <a:xfrm>
              <a:off x="-1" y="-1"/>
              <a:ext cx="2051753" cy="1524008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3" name="Wav"/>
            <p:cNvSpPr txBox="1"/>
            <p:nvPr/>
          </p:nvSpPr>
          <p:spPr>
            <a:xfrm>
              <a:off x="-1" y="252353"/>
              <a:ext cx="2051753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Wav</a:t>
              </a:r>
            </a:p>
          </p:txBody>
        </p:sp>
      </p:grpSp>
      <p:grpSp>
        <p:nvGrpSpPr>
          <p:cNvPr id="227" name="Rhubarb"/>
          <p:cNvGrpSpPr/>
          <p:nvPr/>
        </p:nvGrpSpPr>
        <p:grpSpPr>
          <a:xfrm>
            <a:off x="1306744" y="7711129"/>
            <a:ext cx="3810008" cy="2540006"/>
            <a:chOff x="0" y="0"/>
            <a:chExt cx="3810006" cy="2540004"/>
          </a:xfrm>
        </p:grpSpPr>
        <p:sp>
          <p:nvSpPr>
            <p:cNvPr id="225" name="矩形"/>
            <p:cNvSpPr/>
            <p:nvPr/>
          </p:nvSpPr>
          <p:spPr>
            <a:xfrm>
              <a:off x="-1" y="-1"/>
              <a:ext cx="3810008" cy="2540005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6" name="Rhubarb"/>
            <p:cNvSpPr txBox="1"/>
            <p:nvPr/>
          </p:nvSpPr>
          <p:spPr>
            <a:xfrm>
              <a:off x="-1" y="760352"/>
              <a:ext cx="3810008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Rhubarb</a:t>
              </a:r>
            </a:p>
          </p:txBody>
        </p:sp>
      </p:grpSp>
      <p:grpSp>
        <p:nvGrpSpPr>
          <p:cNvPr id="230" name="mouth.txt"/>
          <p:cNvGrpSpPr/>
          <p:nvPr/>
        </p:nvGrpSpPr>
        <p:grpSpPr>
          <a:xfrm>
            <a:off x="6115281" y="8219128"/>
            <a:ext cx="2051755" cy="1524008"/>
            <a:chOff x="-1" y="0"/>
            <a:chExt cx="2051754" cy="1524006"/>
          </a:xfrm>
        </p:grpSpPr>
        <p:sp>
          <p:nvSpPr>
            <p:cNvPr id="228" name="矩形"/>
            <p:cNvSpPr/>
            <p:nvPr/>
          </p:nvSpPr>
          <p:spPr>
            <a:xfrm>
              <a:off x="-2" y="-1"/>
              <a:ext cx="2051755" cy="15240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9" name="mouth.txt"/>
            <p:cNvSpPr txBox="1"/>
            <p:nvPr/>
          </p:nvSpPr>
          <p:spPr>
            <a:xfrm>
              <a:off x="-2" y="469445"/>
              <a:ext cx="2051755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mouth.txt</a:t>
              </a:r>
            </a:p>
          </p:txBody>
        </p:sp>
      </p:grpSp>
      <p:grpSp>
        <p:nvGrpSpPr>
          <p:cNvPr id="233" name="2_make_gif.py"/>
          <p:cNvGrpSpPr/>
          <p:nvPr/>
        </p:nvGrpSpPr>
        <p:grpSpPr>
          <a:xfrm>
            <a:off x="9165564" y="7711129"/>
            <a:ext cx="3810006" cy="2540006"/>
            <a:chOff x="0" y="0"/>
            <a:chExt cx="3810005" cy="2540004"/>
          </a:xfrm>
        </p:grpSpPr>
        <p:sp>
          <p:nvSpPr>
            <p:cNvPr id="231" name="矩形"/>
            <p:cNvSpPr/>
            <p:nvPr/>
          </p:nvSpPr>
          <p:spPr>
            <a:xfrm>
              <a:off x="-1" y="-1"/>
              <a:ext cx="3810006" cy="2540005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2" name="2_make_gif.py"/>
            <p:cNvSpPr txBox="1"/>
            <p:nvPr/>
          </p:nvSpPr>
          <p:spPr>
            <a:xfrm>
              <a:off x="-1" y="290452"/>
              <a:ext cx="3810006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2_make_gif.py</a:t>
              </a:r>
            </a:p>
          </p:txBody>
        </p:sp>
      </p:grpSp>
      <p:grpSp>
        <p:nvGrpSpPr>
          <p:cNvPr id="236" name="Gif"/>
          <p:cNvGrpSpPr/>
          <p:nvPr/>
        </p:nvGrpSpPr>
        <p:grpSpPr>
          <a:xfrm>
            <a:off x="14625763" y="8219128"/>
            <a:ext cx="1983521" cy="1524008"/>
            <a:chOff x="-1" y="0"/>
            <a:chExt cx="1983520" cy="1524006"/>
          </a:xfrm>
        </p:grpSpPr>
        <p:sp>
          <p:nvSpPr>
            <p:cNvPr id="234" name="矩形"/>
            <p:cNvSpPr/>
            <p:nvPr/>
          </p:nvSpPr>
          <p:spPr>
            <a:xfrm>
              <a:off x="-2" y="-1"/>
              <a:ext cx="1983521" cy="1524008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5" name="Gif"/>
            <p:cNvSpPr txBox="1"/>
            <p:nvPr/>
          </p:nvSpPr>
          <p:spPr>
            <a:xfrm>
              <a:off x="-2" y="252353"/>
              <a:ext cx="1983521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Gif</a:t>
              </a:r>
            </a:p>
          </p:txBody>
        </p:sp>
      </p:grpSp>
      <p:grpSp>
        <p:nvGrpSpPr>
          <p:cNvPr id="239" name="3_insert_to_ppt.py"/>
          <p:cNvGrpSpPr/>
          <p:nvPr/>
        </p:nvGrpSpPr>
        <p:grpSpPr>
          <a:xfrm>
            <a:off x="18259473" y="7711129"/>
            <a:ext cx="3810006" cy="2540006"/>
            <a:chOff x="0" y="0"/>
            <a:chExt cx="3810005" cy="2540004"/>
          </a:xfrm>
        </p:grpSpPr>
        <p:sp>
          <p:nvSpPr>
            <p:cNvPr id="237" name="矩形"/>
            <p:cNvSpPr/>
            <p:nvPr/>
          </p:nvSpPr>
          <p:spPr>
            <a:xfrm>
              <a:off x="-1" y="-1"/>
              <a:ext cx="3810006" cy="2540005"/>
            </a:xfrm>
            <a:prstGeom prst="rect">
              <a:avLst/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38" name="3_insert_to_ppt.py"/>
            <p:cNvSpPr txBox="1"/>
            <p:nvPr/>
          </p:nvSpPr>
          <p:spPr>
            <a:xfrm>
              <a:off x="-1" y="290452"/>
              <a:ext cx="3810006" cy="19590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3_insert_to_ppt.py</a:t>
              </a:r>
            </a:p>
          </p:txBody>
        </p:sp>
      </p:grpSp>
      <p:grpSp>
        <p:nvGrpSpPr>
          <p:cNvPr id="242" name="Pptx"/>
          <p:cNvGrpSpPr/>
          <p:nvPr/>
        </p:nvGrpSpPr>
        <p:grpSpPr>
          <a:xfrm>
            <a:off x="19172718" y="11402784"/>
            <a:ext cx="1983521" cy="1524008"/>
            <a:chOff x="-1" y="0"/>
            <a:chExt cx="1983520" cy="1524006"/>
          </a:xfrm>
        </p:grpSpPr>
        <p:sp>
          <p:nvSpPr>
            <p:cNvPr id="240" name="矩形"/>
            <p:cNvSpPr/>
            <p:nvPr/>
          </p:nvSpPr>
          <p:spPr>
            <a:xfrm>
              <a:off x="-2" y="-1"/>
              <a:ext cx="1983521" cy="1524008"/>
            </a:xfrm>
            <a:prstGeom prst="rect">
              <a:avLst/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1" name="Pptx"/>
            <p:cNvSpPr txBox="1"/>
            <p:nvPr/>
          </p:nvSpPr>
          <p:spPr>
            <a:xfrm>
              <a:off x="-2" y="252353"/>
              <a:ext cx="1983521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Pptx</a:t>
              </a:r>
            </a:p>
          </p:txBody>
        </p:sp>
      </p:grpSp>
      <p:grpSp>
        <p:nvGrpSpPr>
          <p:cNvPr id="245" name="source…"/>
          <p:cNvGrpSpPr/>
          <p:nvPr/>
        </p:nvGrpSpPr>
        <p:grpSpPr>
          <a:xfrm>
            <a:off x="9913879" y="11402784"/>
            <a:ext cx="1983521" cy="1524008"/>
            <a:chOff x="-1" y="0"/>
            <a:chExt cx="1983520" cy="1524006"/>
          </a:xfrm>
        </p:grpSpPr>
        <p:sp>
          <p:nvSpPr>
            <p:cNvPr id="243" name="矩形"/>
            <p:cNvSpPr/>
            <p:nvPr/>
          </p:nvSpPr>
          <p:spPr>
            <a:xfrm>
              <a:off x="-2" y="-1"/>
              <a:ext cx="1983521" cy="1524008"/>
            </a:xfrm>
            <a:prstGeom prst="rect">
              <a:avLst/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4" name="source…"/>
            <p:cNvSpPr txBox="1"/>
            <p:nvPr/>
          </p:nvSpPr>
          <p:spPr>
            <a:xfrm>
              <a:off x="-2" y="96269"/>
              <a:ext cx="1983521" cy="1331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source</a:t>
              </a:r>
            </a:p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PNG</a:t>
              </a:r>
            </a:p>
          </p:txBody>
        </p:sp>
      </p:grpSp>
      <p:sp>
        <p:nvSpPr>
          <p:cNvPr id="246" name="線條"/>
          <p:cNvSpPr/>
          <p:nvPr/>
        </p:nvSpPr>
        <p:spPr>
          <a:xfrm>
            <a:off x="3541000" y="4668082"/>
            <a:ext cx="947708" cy="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線條"/>
          <p:cNvSpPr/>
          <p:nvPr/>
        </p:nvSpPr>
        <p:spPr>
          <a:xfrm>
            <a:off x="8698823" y="4668082"/>
            <a:ext cx="4413635" cy="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50" name="text.txt"/>
          <p:cNvGrpSpPr/>
          <p:nvPr/>
        </p:nvGrpSpPr>
        <p:grpSpPr>
          <a:xfrm>
            <a:off x="9747053" y="3971881"/>
            <a:ext cx="2051752" cy="1524007"/>
            <a:chOff x="0" y="0"/>
            <a:chExt cx="2051751" cy="1524006"/>
          </a:xfrm>
        </p:grpSpPr>
        <p:sp>
          <p:nvSpPr>
            <p:cNvPr id="248" name="矩形"/>
            <p:cNvSpPr/>
            <p:nvPr/>
          </p:nvSpPr>
          <p:spPr>
            <a:xfrm>
              <a:off x="-1" y="-1"/>
              <a:ext cx="2051753" cy="152400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49" name="text.txt"/>
            <p:cNvSpPr txBox="1"/>
            <p:nvPr/>
          </p:nvSpPr>
          <p:spPr>
            <a:xfrm>
              <a:off x="-1" y="407419"/>
              <a:ext cx="2051753" cy="7091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text.txt</a:t>
              </a:r>
            </a:p>
          </p:txBody>
        </p:sp>
      </p:grpSp>
      <p:sp>
        <p:nvSpPr>
          <p:cNvPr id="251" name="線條"/>
          <p:cNvSpPr/>
          <p:nvPr/>
        </p:nvSpPr>
        <p:spPr>
          <a:xfrm>
            <a:off x="17673293" y="4668082"/>
            <a:ext cx="947709" cy="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2" name="線條"/>
          <p:cNvSpPr/>
          <p:nvPr/>
        </p:nvSpPr>
        <p:spPr>
          <a:xfrm>
            <a:off x="13472788" y="8981130"/>
            <a:ext cx="947709" cy="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線條"/>
          <p:cNvSpPr/>
          <p:nvPr/>
        </p:nvSpPr>
        <p:spPr>
          <a:xfrm>
            <a:off x="16960524" y="8981130"/>
            <a:ext cx="947709" cy="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4" name="線條"/>
          <p:cNvSpPr/>
          <p:nvPr/>
        </p:nvSpPr>
        <p:spPr>
          <a:xfrm>
            <a:off x="20164476" y="5854024"/>
            <a:ext cx="4" cy="1433167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5" name="線條"/>
          <p:cNvSpPr/>
          <p:nvPr/>
        </p:nvSpPr>
        <p:spPr>
          <a:xfrm flipH="1">
            <a:off x="5392077" y="5703003"/>
            <a:ext cx="14327458" cy="2204948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6" name="線條"/>
          <p:cNvSpPr/>
          <p:nvPr/>
        </p:nvSpPr>
        <p:spPr>
          <a:xfrm flipV="1">
            <a:off x="10905638" y="10412289"/>
            <a:ext cx="4" cy="82934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orkflow"/>
          <p:cNvSpPr txBox="1"/>
          <p:nvPr>
            <p:ph type="title" idx="4294967295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300"/>
            </a:lvl1pPr>
          </a:lstStyle>
          <a:p>
            <a:pPr/>
            <a:r>
              <a:t>Workflow</a:t>
            </a:r>
          </a:p>
        </p:txBody>
      </p:sp>
      <p:pic>
        <p:nvPicPr>
          <p:cNvPr id="259" name="未命名繪圖.jpg" descr="未命名繪圖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4335" y="-368722"/>
            <a:ext cx="16119792" cy="1404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mmand-line option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>
                <a:solidFill>
                  <a:srgbClr val="24292F"/>
                </a:solidFill>
              </a:defRPr>
            </a:lvl1pPr>
          </a:lstStyle>
          <a:p>
            <a:pPr/>
            <a:r>
              <a:t>Command-line options</a:t>
            </a:r>
          </a:p>
        </p:txBody>
      </p:sp>
      <p:sp>
        <p:nvSpPr>
          <p:cNvPr id="262" name="內文層級一…"/>
          <p:cNvSpPr txBox="1"/>
          <p:nvPr>
            <p:ph type="body" idx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lvl="2" marL="609600" defTabSz="2438337">
              <a:lnSpc>
                <a:spcPct val="90000"/>
              </a:lnSpc>
              <a:spcBef>
                <a:spcPts val="4500"/>
              </a:spcBef>
              <a:defRPr b="0"/>
            </a:pPr>
            <a:r>
              <a:t>usage:</a:t>
            </a:r>
          </a:p>
          <a:p>
            <a:pPr lvl="7" marL="0" indent="1600200">
              <a:buSzTx/>
              <a:buNone/>
            </a:pPr>
            <a:r>
              <a:t>python3 main.py [-n NAME] [-f FOLDER] [-d DURATION] [--size] [--height] [--pos] &lt;pptx&gt; &lt;page&gt;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pptx: path to pptx.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page: page to insert sound and gif.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-n: name of output wav and gif file.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-f: source image folder in ‘PNG’.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內文層級一…"/>
          <p:cNvSpPr txBox="1"/>
          <p:nvPr>
            <p:ph type="body" idx="1"/>
          </p:nvPr>
        </p:nvSpPr>
        <p:spPr>
          <a:xfrm>
            <a:off x="1206500" y="4822468"/>
            <a:ext cx="21971000" cy="7682050"/>
          </a:xfrm>
          <a:prstGeom prst="rect">
            <a:avLst/>
          </a:prstGeom>
        </p:spPr>
        <p:txBody>
          <a:bodyPr lIns="50800" tIns="50800" rIns="50800" bIns="50800"/>
          <a:lstStyle/>
          <a:p>
            <a:pPr lvl="2" marL="609600" defTabSz="2438337">
              <a:lnSpc>
                <a:spcPct val="90000"/>
              </a:lnSpc>
              <a:spcBef>
                <a:spcPts val="4500"/>
              </a:spcBef>
              <a:defRPr b="0"/>
            </a:pPr>
            <a:r>
              <a:t>-d: minimum duration of every image in gif. (unit: second)</a:t>
            </a:r>
          </a:p>
          <a:p>
            <a:pPr lvl="2" marL="609600" defTabSz="2438337">
              <a:lnSpc>
                <a:spcPct val="90000"/>
              </a:lnSpc>
              <a:spcBef>
                <a:spcPts val="4500"/>
              </a:spcBef>
              <a:defRPr b="0"/>
            </a:pPr>
            <a:r>
              <a:t>--size: a flag to resize the image by new width and new height. (unit: pixel)</a:t>
            </a:r>
          </a:p>
          <a:p>
            <a:pPr lvl="2" marL="609600" defTabSz="2438337">
              <a:lnSpc>
                <a:spcPct val="90000"/>
              </a:lnSpc>
              <a:spcBef>
                <a:spcPts val="4500"/>
              </a:spcBef>
              <a:defRPr b="0"/>
            </a:pPr>
            <a:r>
              <a:t>--height: a flag to scale the gif by a new height. (unit: pixel)</a:t>
            </a:r>
          </a:p>
          <a:p>
            <a:pPr lvl="2" marL="609600" defTabSz="2438337">
              <a:lnSpc>
                <a:spcPct val="90000"/>
              </a:lnSpc>
              <a:spcBef>
                <a:spcPts val="4500"/>
              </a:spcBef>
              <a:defRPr b="0"/>
            </a:pPr>
            <a:r>
              <a:t>--pos: a flag set the position of gif, default is (0, 0). (unit: pixel)</a:t>
            </a:r>
          </a:p>
        </p:txBody>
      </p:sp>
      <p:sp>
        <p:nvSpPr>
          <p:cNvPr id="265" name="Usage and arg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Usage and args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截圖 2021-11-26 下午5.17.00.png" descr="截圖 2021-11-26 下午5.17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9350"/>
            <a:ext cx="18288001" cy="1141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截圖 2021-11-26 下午5.13.52.png" descr="截圖 2021-11-26 下午5.1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9" y="1142999"/>
            <a:ext cx="18288002" cy="1143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ource images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Source images</a:t>
            </a:r>
          </a:p>
        </p:txBody>
      </p:sp>
      <p:sp>
        <p:nvSpPr>
          <p:cNvPr id="272" name="內文層級一…"/>
          <p:cNvSpPr txBox="1"/>
          <p:nvPr>
            <p:ph type="body" idx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rhubarb will convert the audio file into 9 mouth shapes A~H and X, where A and X are the same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As long as the PNG images of the 8 mouth shapes are named A~H according to the corresponding mouth shape, put them into a folder and then put it into ‘PNG’, it can be used by setting the -f parameter.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The default sources is ‘Lip’, and ‘boy’ can be used.</a:t>
            </a:r>
          </a:p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8 mouth shape can be found on 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https://github.com/DanielSWolf/rhubarb-lip-sync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stall…"/>
          <p:cNvSpPr txBox="1"/>
          <p:nvPr>
            <p:ph type="body" idx="1"/>
          </p:nvPr>
        </p:nvSpPr>
        <p:spPr>
          <a:xfrm>
            <a:off x="1206500" y="1382485"/>
            <a:ext cx="21971000" cy="11122033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Install</a:t>
            </a:r>
          </a:p>
          <a:p>
            <a:pPr lvl="1">
              <a:defRPr sz="7200"/>
            </a:pPr>
            <a:r>
              <a:t>GCP</a:t>
            </a:r>
          </a:p>
          <a:p>
            <a:pPr lvl="1">
              <a:defRPr sz="7200"/>
            </a:pPr>
            <a:r>
              <a:t>Rhubarb</a:t>
            </a:r>
          </a:p>
          <a:p>
            <a:pPr lvl="1">
              <a:defRPr sz="7200"/>
            </a:pPr>
            <a:r>
              <a:t>Virtual environment</a:t>
            </a:r>
          </a:p>
          <a:p>
            <a:pPr>
              <a:defRPr sz="7200"/>
            </a:pPr>
            <a:r>
              <a:t>Workflow</a:t>
            </a:r>
          </a:p>
          <a:p>
            <a:pPr>
              <a:defRPr sz="7200"/>
            </a:pPr>
            <a:r>
              <a:t>Command-line options</a:t>
            </a:r>
          </a:p>
          <a:p>
            <a:pPr>
              <a:defRPr sz="7200"/>
            </a:pPr>
            <a:r>
              <a:t>Source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stall"/>
          <p:cNvSpPr txBox="1"/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Install</a:t>
            </a:r>
          </a:p>
        </p:txBody>
      </p:sp>
      <p:sp>
        <p:nvSpPr>
          <p:cNvPr id="156" name="Download from github: https://github.com/asdb7b78/text_to_animation"/>
          <p:cNvSpPr txBox="1"/>
          <p:nvPr>
            <p:ph type="body" sz="quarter" idx="1"/>
          </p:nvPr>
        </p:nvSpPr>
        <p:spPr>
          <a:xfrm>
            <a:off x="1206500" y="2372960"/>
            <a:ext cx="21971000" cy="934779"/>
          </a:xfrm>
          <a:prstGeom prst="rect">
            <a:avLst/>
          </a:prstGeom>
        </p:spPr>
        <p:txBody>
          <a:bodyPr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Download from 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https://github.com/asdb7b78/text_to_animation</a:t>
            </a:r>
          </a:p>
        </p:txBody>
      </p:sp>
      <p:pic>
        <p:nvPicPr>
          <p:cNvPr id="157" name="截圖 2021-11-19 下午5.24.03.png" descr="截圖 2021-11-19 下午5.2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095" y="3652108"/>
            <a:ext cx="18148302" cy="944880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箭頭"/>
          <p:cNvSpPr/>
          <p:nvPr/>
        </p:nvSpPr>
        <p:spPr>
          <a:xfrm rot="5400000">
            <a:off x="13215776" y="4350953"/>
            <a:ext cx="127000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CP"/>
          <p:cNvSpPr txBox="1"/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GCP</a:t>
            </a:r>
          </a:p>
        </p:txBody>
      </p:sp>
      <p:sp>
        <p:nvSpPr>
          <p:cNvPr id="161" name="Setting up authentication，到Google Cloud Platform 建立專案和服務帳戶並啟用text to speech api。https://cloud.google.com/text-to-speech/docs/libraries"/>
          <p:cNvSpPr txBox="1"/>
          <p:nvPr>
            <p:ph type="body" sz="quarter" idx="1"/>
          </p:nvPr>
        </p:nvSpPr>
        <p:spPr>
          <a:xfrm>
            <a:off x="1206500" y="2372960"/>
            <a:ext cx="21971000" cy="1680213"/>
          </a:xfrm>
          <a:prstGeom prst="rect">
            <a:avLst/>
          </a:prstGeom>
        </p:spPr>
        <p:txBody>
          <a:bodyPr/>
          <a:lstStyle/>
          <a:p>
            <a:pPr marL="591311" indent="-591311" defTabSz="2365187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b="0" sz="4600"/>
            </a:pPr>
            <a:r>
              <a:t>Setting up authentication, create project, service account and start up text-to-speech api。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https://cloud.google.com/text-to-speech/docs/libraries</a:t>
            </a:r>
            <a:r>
              <a:t> </a:t>
            </a:r>
          </a:p>
        </p:txBody>
      </p:sp>
      <p:pic>
        <p:nvPicPr>
          <p:cNvPr id="162" name="截圖 2021-11-19 下午5.37.39.png" descr="截圖 2021-11-19 下午5.3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4083105"/>
            <a:ext cx="18288000" cy="11379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1"/>
          <p:cNvGrpSpPr/>
          <p:nvPr/>
        </p:nvGrpSpPr>
        <p:grpSpPr>
          <a:xfrm>
            <a:off x="1556949" y="8568982"/>
            <a:ext cx="1270010" cy="1270006"/>
            <a:chOff x="-1" y="0"/>
            <a:chExt cx="1270008" cy="1270004"/>
          </a:xfrm>
        </p:grpSpPr>
        <p:sp>
          <p:nvSpPr>
            <p:cNvPr id="163" name="箭頭"/>
            <p:cNvSpPr/>
            <p:nvPr/>
          </p:nvSpPr>
          <p:spPr>
            <a:xfrm>
              <a:off x="1" y="0"/>
              <a:ext cx="1270007" cy="127000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4" name="1"/>
            <p:cNvSpPr txBox="1"/>
            <p:nvPr/>
          </p:nvSpPr>
          <p:spPr>
            <a:xfrm>
              <a:off x="-2" y="342444"/>
              <a:ext cx="1009913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68" name="2"/>
          <p:cNvGrpSpPr/>
          <p:nvPr/>
        </p:nvGrpSpPr>
        <p:grpSpPr>
          <a:xfrm>
            <a:off x="17670769" y="6222998"/>
            <a:ext cx="1270009" cy="1270006"/>
            <a:chOff x="-1" y="0"/>
            <a:chExt cx="1270007" cy="1270004"/>
          </a:xfrm>
        </p:grpSpPr>
        <p:sp>
          <p:nvSpPr>
            <p:cNvPr id="166" name="箭頭"/>
            <p:cNvSpPr/>
            <p:nvPr/>
          </p:nvSpPr>
          <p:spPr>
            <a:xfrm>
              <a:off x="1" y="0"/>
              <a:ext cx="1270006" cy="127000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67" name="2"/>
            <p:cNvSpPr txBox="1"/>
            <p:nvPr/>
          </p:nvSpPr>
          <p:spPr>
            <a:xfrm>
              <a:off x="-2" y="342444"/>
              <a:ext cx="1009912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截圖 2021-11-19 下午5.45.00.png" descr="截圖 2021-11-19 下午5.4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55700"/>
            <a:ext cx="18288000" cy="11404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3"/>
          <p:cNvGrpSpPr/>
          <p:nvPr/>
        </p:nvGrpSpPr>
        <p:grpSpPr>
          <a:xfrm>
            <a:off x="6863089" y="3095020"/>
            <a:ext cx="1270008" cy="1270006"/>
            <a:chOff x="-1" y="0"/>
            <a:chExt cx="1270007" cy="1270004"/>
          </a:xfrm>
        </p:grpSpPr>
        <p:sp>
          <p:nvSpPr>
            <p:cNvPr id="171" name="箭頭"/>
            <p:cNvSpPr/>
            <p:nvPr/>
          </p:nvSpPr>
          <p:spPr>
            <a:xfrm>
              <a:off x="1" y="0"/>
              <a:ext cx="1270006" cy="127000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3"/>
            <p:cNvSpPr txBox="1"/>
            <p:nvPr/>
          </p:nvSpPr>
          <p:spPr>
            <a:xfrm>
              <a:off x="-2" y="342444"/>
              <a:ext cx="1009912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6" name="4"/>
          <p:cNvGrpSpPr/>
          <p:nvPr/>
        </p:nvGrpSpPr>
        <p:grpSpPr>
          <a:xfrm>
            <a:off x="6042216" y="6468483"/>
            <a:ext cx="1270009" cy="1270006"/>
            <a:chOff x="-1" y="0"/>
            <a:chExt cx="1270007" cy="1270004"/>
          </a:xfrm>
        </p:grpSpPr>
        <p:sp>
          <p:nvSpPr>
            <p:cNvPr id="174" name="箭頭"/>
            <p:cNvSpPr/>
            <p:nvPr/>
          </p:nvSpPr>
          <p:spPr>
            <a:xfrm>
              <a:off x="1" y="0"/>
              <a:ext cx="1270006" cy="127000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5" name="4"/>
            <p:cNvSpPr txBox="1"/>
            <p:nvPr/>
          </p:nvSpPr>
          <p:spPr>
            <a:xfrm>
              <a:off x="-2" y="342444"/>
              <a:ext cx="1009912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截圖 2021-11-19 下午6.00.37.png" descr="截圖 2021-11-19 下午6.0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1" name="5"/>
          <p:cNvGrpSpPr/>
          <p:nvPr/>
        </p:nvGrpSpPr>
        <p:grpSpPr>
          <a:xfrm>
            <a:off x="7252696" y="3719655"/>
            <a:ext cx="1270008" cy="1270006"/>
            <a:chOff x="-1" y="0"/>
            <a:chExt cx="1270007" cy="1270004"/>
          </a:xfrm>
        </p:grpSpPr>
        <p:sp>
          <p:nvSpPr>
            <p:cNvPr id="179" name="箭頭"/>
            <p:cNvSpPr/>
            <p:nvPr/>
          </p:nvSpPr>
          <p:spPr>
            <a:xfrm>
              <a:off x="1" y="0"/>
              <a:ext cx="1270006" cy="127000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0" name="5"/>
            <p:cNvSpPr txBox="1"/>
            <p:nvPr/>
          </p:nvSpPr>
          <p:spPr>
            <a:xfrm>
              <a:off x="-2" y="342444"/>
              <a:ext cx="1009912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84" name="6"/>
          <p:cNvGrpSpPr/>
          <p:nvPr/>
        </p:nvGrpSpPr>
        <p:grpSpPr>
          <a:xfrm>
            <a:off x="5365471" y="6903542"/>
            <a:ext cx="1270008" cy="1270006"/>
            <a:chOff x="-1" y="0"/>
            <a:chExt cx="1270007" cy="1270004"/>
          </a:xfrm>
        </p:grpSpPr>
        <p:sp>
          <p:nvSpPr>
            <p:cNvPr id="182" name="箭頭"/>
            <p:cNvSpPr/>
            <p:nvPr/>
          </p:nvSpPr>
          <p:spPr>
            <a:xfrm>
              <a:off x="1" y="0"/>
              <a:ext cx="1270006" cy="1270005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EAD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3" name="6"/>
            <p:cNvSpPr txBox="1"/>
            <p:nvPr/>
          </p:nvSpPr>
          <p:spPr>
            <a:xfrm>
              <a:off x="-2" y="342444"/>
              <a:ext cx="1009912" cy="58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6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將生成的 .json key 下載後將環境變數GOOGLE_APPLICATION_CREDENTIALS設為key的檔案路徑。"/>
          <p:cNvSpPr txBox="1"/>
          <p:nvPr>
            <p:ph type="body" sz="quarter" idx="1"/>
          </p:nvPr>
        </p:nvSpPr>
        <p:spPr>
          <a:xfrm>
            <a:off x="1206498" y="2372960"/>
            <a:ext cx="22997370" cy="1646704"/>
          </a:xfrm>
          <a:prstGeom prst="rect">
            <a:avLst/>
          </a:prstGeom>
        </p:spPr>
        <p:txBody>
          <a:bodyPr/>
          <a:lstStyle>
            <a:lvl1pPr marL="603504" indent="-603504" defTabSz="2413954">
              <a:lnSpc>
                <a:spcPct val="90000"/>
              </a:lnSpc>
              <a:spcBef>
                <a:spcPts val="4400"/>
              </a:spcBef>
              <a:buSzPct val="123000"/>
              <a:buChar char="•"/>
              <a:defRPr b="0" sz="4700"/>
            </a:lvl1pPr>
          </a:lstStyle>
          <a:p>
            <a:pPr/>
            <a:r>
              <a:t>Download .json key and then set path to GOOGLE_APPLICATION_CREDENTIALS.</a:t>
            </a:r>
          </a:p>
        </p:txBody>
      </p:sp>
      <p:pic>
        <p:nvPicPr>
          <p:cNvPr id="187" name="截圖 2021-11-19 下午6.16.30.png" descr="截圖 2021-11-19 下午6.1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870" y="4002377"/>
            <a:ext cx="15222260" cy="893784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CP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GCP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hubarb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Rhubarb</a:t>
            </a:r>
          </a:p>
        </p:txBody>
      </p:sp>
      <p:pic>
        <p:nvPicPr>
          <p:cNvPr id="191" name="截圖 2021-11-21 上午2.33.36.png" descr="截圖 2021-11-21 上午2.3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3425" y="2792477"/>
            <a:ext cx="14497151" cy="10443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hubarb"/>
          <p:cNvSpPr txBox="1"/>
          <p:nvPr>
            <p:ph type="title"/>
          </p:nvPr>
        </p:nvSpPr>
        <p:spPr>
          <a:xfrm>
            <a:off x="1206500" y="1079499"/>
            <a:ext cx="21971000" cy="1433167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Rhubarb</a:t>
            </a:r>
          </a:p>
        </p:txBody>
      </p:sp>
      <p:sp>
        <p:nvSpPr>
          <p:cNvPr id="194" name="Download: https://github.com/DanielSWolf/rhubarb-lip-sync/releases"/>
          <p:cNvSpPr txBox="1"/>
          <p:nvPr>
            <p:ph type="body" sz="quarter" idx="1"/>
          </p:nvPr>
        </p:nvSpPr>
        <p:spPr>
          <a:xfrm>
            <a:off x="1206500" y="2372960"/>
            <a:ext cx="21971000" cy="934779"/>
          </a:xfrm>
          <a:prstGeom prst="rect">
            <a:avLst/>
          </a:prstGeom>
        </p:spPr>
        <p:txBody>
          <a:bodyPr/>
          <a:lstStyle/>
          <a:p>
            <a:pPr marL="609600" indent="-609600" defTabSz="2438337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/>
            </a:pPr>
            <a:r>
              <a:t>Download: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https://github.com/DanielSWolf/rhubarb-lip-sync/releases</a:t>
            </a:r>
            <a:r>
              <a:t> </a:t>
            </a:r>
          </a:p>
        </p:txBody>
      </p:sp>
      <p:pic>
        <p:nvPicPr>
          <p:cNvPr id="195" name="截圖 2021-11-19 下午6.17.37.png" descr="截圖 2021-11-19 下午6.1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775259"/>
            <a:ext cx="18288000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箭頭"/>
          <p:cNvSpPr/>
          <p:nvPr/>
        </p:nvSpPr>
        <p:spPr>
          <a:xfrm>
            <a:off x="6123771" y="11785079"/>
            <a:ext cx="1270004" cy="1270004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E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